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4830C50-DF45-4789-BFBD-9D0D961DD20E}" type="datetimeFigureOut">
              <a:rPr lang="nl-NL" smtClean="0"/>
              <a:t>26-5-2015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F6304CA-797D-4CC3-85F6-BCA4E297178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075240" cy="4571999"/>
          </a:xfrm>
        </p:spPr>
        <p:txBody>
          <a:bodyPr/>
          <a:lstStyle/>
          <a:p>
            <a:r>
              <a:rPr lang="nl-NL" dirty="0" smtClean="0"/>
              <a:t>Sterven en dood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Hoofdstuk 18 </a:t>
            </a:r>
          </a:p>
          <a:p>
            <a:r>
              <a:rPr lang="nl-NL" dirty="0" smtClean="0"/>
              <a:t>Persoonlijke </a:t>
            </a:r>
            <a:r>
              <a:rPr lang="nl-NL" dirty="0"/>
              <a:t>basiszorg deel 2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6106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23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Sterven en </a:t>
            </a:r>
            <a:r>
              <a:rPr lang="nl-NL" dirty="0" smtClean="0"/>
              <a:t>dood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Proces naar een definitief afscheid voor de omgeving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Proces naar acceptatie voor de zorgvrager.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Dit kan beide emotionele momenten opleveren waar je als zorgverlener ondersteuning in moet bieden.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1744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Sterven = het proces naar het afscheid nemen van het leven</a:t>
            </a:r>
            <a:br>
              <a:rPr lang="nl-NL" dirty="0" smtClean="0"/>
            </a:br>
            <a:r>
              <a:rPr lang="nl-NL" dirty="0" smtClean="0"/>
              <a:t>		(terminale fase ± 6 weken)</a:t>
            </a:r>
          </a:p>
          <a:p>
            <a:endParaRPr lang="nl-NL" dirty="0"/>
          </a:p>
          <a:p>
            <a:r>
              <a:rPr lang="nl-NL" dirty="0" smtClean="0"/>
              <a:t>Dood = is altijd het gevolg van sterven</a:t>
            </a:r>
          </a:p>
          <a:p>
            <a:endParaRPr lang="nl-NL" dirty="0"/>
          </a:p>
          <a:p>
            <a:r>
              <a:rPr lang="nl-NL" dirty="0" smtClean="0"/>
              <a:t>De dood wordt niet altijd door sterven voorafgegaan.</a:t>
            </a:r>
          </a:p>
          <a:p>
            <a:pPr marL="800100" lvl="1" indent="-342900"/>
            <a:r>
              <a:rPr lang="nl-NL" dirty="0" smtClean="0"/>
              <a:t>Ongeluk</a:t>
            </a:r>
          </a:p>
          <a:p>
            <a:pPr marL="800100" lvl="1" indent="-342900"/>
            <a:r>
              <a:rPr lang="nl-NL" dirty="0" smtClean="0"/>
              <a:t>Hartstilstand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7385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Dood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Klinisch dood: omkeerbaar, bijvoorbeeld reanimatie</a:t>
            </a:r>
          </a:p>
          <a:p>
            <a:r>
              <a:rPr lang="nl-NL" dirty="0" smtClean="0"/>
              <a:t>Biologisch dood: onomkeerbaar</a:t>
            </a:r>
          </a:p>
          <a:p>
            <a:r>
              <a:rPr lang="nl-NL" dirty="0" smtClean="0"/>
              <a:t>Hersendood: alleen de hersenen functioneren niet meer. 			Organen nog wel met behulp van apparatuur.</a:t>
            </a:r>
          </a:p>
          <a:p>
            <a:endParaRPr lang="nl-NL" dirty="0"/>
          </a:p>
          <a:p>
            <a:r>
              <a:rPr lang="nl-NL" dirty="0" smtClean="0"/>
              <a:t>Hersendood: vaak komen deze zorgvragers in aanmerking 			voor orgaandonatie (toestemming familie!!)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933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Stervensproces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Dit proces verloopt voor iedereen anders.</a:t>
            </a:r>
          </a:p>
          <a:p>
            <a:r>
              <a:rPr lang="nl-NL" dirty="0" smtClean="0"/>
              <a:t>Fases van rouw (Kubler Ross) </a:t>
            </a:r>
          </a:p>
          <a:p>
            <a:endParaRPr lang="nl-NL" dirty="0"/>
          </a:p>
          <a:p>
            <a:r>
              <a:rPr lang="nl-NL" dirty="0" smtClean="0"/>
              <a:t>Factoren die meespelen bij het verloop van deze fase:</a:t>
            </a:r>
          </a:p>
          <a:p>
            <a:pPr marL="800100" lvl="1" indent="-342900"/>
            <a:r>
              <a:rPr lang="nl-NL" dirty="0" smtClean="0"/>
              <a:t>Persoonlijkheid van de zorgvrager</a:t>
            </a:r>
          </a:p>
          <a:p>
            <a:pPr marL="800100" lvl="1" indent="-342900"/>
            <a:r>
              <a:rPr lang="nl-NL" dirty="0" smtClean="0"/>
              <a:t>Leeftijd van de zorgvrager</a:t>
            </a:r>
          </a:p>
          <a:p>
            <a:pPr marL="800100" lvl="1" indent="-342900"/>
            <a:r>
              <a:rPr lang="nl-NL" dirty="0" smtClean="0"/>
              <a:t>Lichamelijke gesteldheid van de zorgvrager</a:t>
            </a:r>
          </a:p>
          <a:p>
            <a:pPr marL="800100" lvl="1" indent="-342900"/>
            <a:r>
              <a:rPr lang="nl-NL" dirty="0" smtClean="0"/>
              <a:t>Pijnbeleving</a:t>
            </a:r>
          </a:p>
          <a:p>
            <a:pPr marL="800100" lvl="1" indent="-342900"/>
            <a:r>
              <a:rPr lang="nl-NL" dirty="0" smtClean="0"/>
              <a:t>Sociale omgeving van de zorgvrager</a:t>
            </a:r>
          </a:p>
          <a:p>
            <a:pPr marL="800100" lvl="1" indent="-342900"/>
            <a:r>
              <a:rPr lang="nl-NL" dirty="0" smtClean="0"/>
              <a:t>Levensovertuiging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8502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>
            <a:normAutofit/>
          </a:bodyPr>
          <a:lstStyle/>
          <a:p>
            <a:r>
              <a:rPr lang="nl-NL" dirty="0" smtClean="0"/>
              <a:t>Lichamelijke aspecten van sterven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In de stervensfase treden verschillende lichamelijke verschijnselen op.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Alle levensfuncties nemen af en stoppen op enig moment.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957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Aspecten van zorg voor de stervende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Privacy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Rust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Houding / comfort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Eten en drinken (informatievoorziening verwanten)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Incontinentie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Hygiëne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Pijnbestrijding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Religieuze aspecten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769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Zorg voor sociale omgeving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Verwanten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Medezorgvragers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Collega’s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3282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Zorg na het overlijden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Afleggen</a:t>
            </a:r>
          </a:p>
          <a:p>
            <a:pPr marL="800100" lvl="1" indent="-342900"/>
            <a:r>
              <a:rPr lang="nl-NL" dirty="0" smtClean="0"/>
              <a:t>Richtlijnen en procedures</a:t>
            </a:r>
          </a:p>
          <a:p>
            <a:pPr marL="800100" lvl="1" indent="-342900"/>
            <a:r>
              <a:rPr lang="nl-NL" dirty="0" smtClean="0"/>
              <a:t>Wie erbij betrekken</a:t>
            </a:r>
          </a:p>
          <a:p>
            <a:pPr marL="800100" lvl="1" indent="-342900"/>
            <a:r>
              <a:rPr lang="nl-NL" dirty="0" smtClean="0"/>
              <a:t>Wensen</a:t>
            </a:r>
          </a:p>
          <a:p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Procedures </a:t>
            </a:r>
          </a:p>
          <a:p>
            <a:pPr marL="800100" lvl="1" indent="-342900"/>
            <a:r>
              <a:rPr lang="nl-NL" dirty="0" smtClean="0"/>
              <a:t>Uitvaart</a:t>
            </a:r>
          </a:p>
          <a:p>
            <a:pPr marL="800100" lvl="1" indent="-342900"/>
            <a:r>
              <a:rPr lang="nl-NL" dirty="0" smtClean="0"/>
              <a:t>Spullen</a:t>
            </a:r>
          </a:p>
          <a:p>
            <a:pPr marL="800100" lvl="1" indent="-342900"/>
            <a:r>
              <a:rPr lang="nl-NL" dirty="0" smtClean="0"/>
              <a:t>Administratie</a:t>
            </a:r>
          </a:p>
          <a:p>
            <a:pPr marL="800100" lvl="1" indent="-342900"/>
            <a:r>
              <a:rPr lang="nl-NL" dirty="0" smtClean="0"/>
              <a:t>Overlijdensbericht </a:t>
            </a:r>
          </a:p>
        </p:txBody>
      </p:sp>
    </p:spTree>
    <p:extLst>
      <p:ext uri="{BB962C8B-B14F-4D97-AF65-F5344CB8AC3E}">
        <p14:creationId xmlns:p14="http://schemas.microsoft.com/office/powerpoint/2010/main" val="874438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el">
  <a:themeElements>
    <a:clrScheme name="Essentie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</TotalTime>
  <Words>189</Words>
  <Application>Microsoft Office PowerPoint</Application>
  <PresentationFormat>Diavoorstelling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Essentieel</vt:lpstr>
      <vt:lpstr>Sterven en dood</vt:lpstr>
      <vt:lpstr>Sterven en dood </vt:lpstr>
      <vt:lpstr>PowerPoint-presentatie</vt:lpstr>
      <vt:lpstr>Dood</vt:lpstr>
      <vt:lpstr>Stervensproces</vt:lpstr>
      <vt:lpstr>Lichamelijke aspecten van sterven</vt:lpstr>
      <vt:lpstr>Aspecten van zorg voor de stervende</vt:lpstr>
      <vt:lpstr>Zorg voor sociale omgeving</vt:lpstr>
      <vt:lpstr>Zorg na het overlijden</vt:lpstr>
      <vt:lpstr>PowerPoint-presentatie</vt:lpstr>
    </vt:vector>
  </TitlesOfParts>
  <Company>Onderwijsgroep Noord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P. Haagsma</dc:creator>
  <cp:lastModifiedBy>P. Haagsma</cp:lastModifiedBy>
  <cp:revision>13</cp:revision>
  <dcterms:created xsi:type="dcterms:W3CDTF">2015-05-26T10:34:01Z</dcterms:created>
  <dcterms:modified xsi:type="dcterms:W3CDTF">2015-05-26T11:01:23Z</dcterms:modified>
</cp:coreProperties>
</file>